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2"/>
  </p:sldMasterIdLst>
  <p:notesMasterIdLst>
    <p:notesMasterId r:id="rId22"/>
  </p:notesMasterIdLst>
  <p:handoutMasterIdLst>
    <p:handoutMasterId r:id="rId23"/>
  </p:handoutMasterIdLst>
  <p:sldIdLst>
    <p:sldId id="256" r:id="rId3"/>
    <p:sldId id="327" r:id="rId4"/>
    <p:sldId id="357" r:id="rId5"/>
    <p:sldId id="367" r:id="rId6"/>
    <p:sldId id="355" r:id="rId7"/>
    <p:sldId id="365" r:id="rId8"/>
    <p:sldId id="371" r:id="rId9"/>
    <p:sldId id="362" r:id="rId10"/>
    <p:sldId id="361" r:id="rId11"/>
    <p:sldId id="366" r:id="rId12"/>
    <p:sldId id="369" r:id="rId13"/>
    <p:sldId id="368" r:id="rId14"/>
    <p:sldId id="363" r:id="rId15"/>
    <p:sldId id="364" r:id="rId16"/>
    <p:sldId id="356" r:id="rId17"/>
    <p:sldId id="360" r:id="rId18"/>
    <p:sldId id="370" r:id="rId19"/>
    <p:sldId id="359" r:id="rId20"/>
    <p:sldId id="325" r:id="rId21"/>
  </p:sldIdLst>
  <p:sldSz cx="9144000" cy="6858000" type="screen4x3"/>
  <p:notesSz cx="6858000" cy="9144000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772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11" autoAdjust="0"/>
    <p:restoredTop sz="86387" autoAdjust="0"/>
  </p:normalViewPr>
  <p:slideViewPr>
    <p:cSldViewPr>
      <p:cViewPr varScale="1">
        <p:scale>
          <a:sx n="63" d="100"/>
          <a:sy n="63" d="100"/>
        </p:scale>
        <p:origin x="9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922A0-7DD9-DC4B-8033-734CAC7B8B30}" type="datetimeFigureOut">
              <a:rPr lang="en-US" smtClean="0"/>
              <a:pPr/>
              <a:t>6/12/18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0C7D4-FD09-134A-A5AD-307ABA767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75BB-4EF7-498A-B19F-65DBDB95DF4D}" type="datetimeFigureOut">
              <a:rPr lang="el-GR" smtClean="0"/>
              <a:pPr/>
              <a:t>12/6/18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23AFB-225A-4F1E-8FBE-B804C43BAF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021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 descr="[DECORATIVE]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l-GR" altLang="el-GR" noProof="0"/>
              <a:t>Κάντε κλικ για επεξεργασία του τίτλου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CA54-203B-4326-AB96-7C2D9C725F4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894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24C9-AA8E-4D16-90E8-952A9F3FE4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2462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9D73D-A80B-40EC-A87A-9AC863969C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8949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7931224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BB05-A5CD-4CB8-BBCF-BCD884400E6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280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[DECORATIVE]"/>
          <p:cNvSpPr/>
          <p:nvPr userDrawn="1"/>
        </p:nvSpPr>
        <p:spPr>
          <a:xfrm>
            <a:off x="-12700" y="-19050"/>
            <a:ext cx="9156700" cy="1576388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5" name="Picture 9" descr="[DECORATIVE]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4450"/>
            <a:ext cx="792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42195"/>
            <a:ext cx="7937574" cy="1384300"/>
          </a:xfrm>
        </p:spPr>
        <p:txBody>
          <a:bodyPr/>
          <a:lstStyle>
            <a:lvl1pPr>
              <a:defRPr sz="4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5CC8-CBD6-42AC-87E1-F4A3667498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2861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CDE4-A2CB-4978-B505-1724DFF9556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430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B76-FACC-4CEF-9D12-5579EAB5F2A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9952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42B3C-6ABD-4878-BEB5-62C131ABAC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1868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13A8-45B5-431E-994D-1697EFF057B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3009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6C72-7C26-4369-BBDA-6DBE7A4984A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5173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81337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2BC6-4DF5-40F3-A922-E86F2DAD3D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9330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2FA1-2732-4078-BE45-C03CD50F781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4179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[DECORATIVE]"/>
          <p:cNvSpPr/>
          <p:nvPr userDrawn="1"/>
        </p:nvSpPr>
        <p:spPr>
          <a:xfrm>
            <a:off x="-12700" y="-19050"/>
            <a:ext cx="9156700" cy="1576388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l-GR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1EF33-CBB9-4625-A526-46E2E46C8D62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  <p:pic>
        <p:nvPicPr>
          <p:cNvPr id="1031" name="Picture 7" descr="[DECORATIVE]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4450"/>
            <a:ext cx="792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3038"/>
            <a:ext cx="7931224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/>
              <a:t>Κάντε κλικ για επεξεργασία του τίτλου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16161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rgbClr val="161616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161616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700" y="-27384"/>
            <a:ext cx="4500563" cy="6885384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rgbClr val="161616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charset="0"/>
              <a:buChar char="–"/>
              <a:defRPr sz="2800">
                <a:solidFill>
                  <a:srgbClr val="161616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rgbClr val="161616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charset="0"/>
              <a:buChar char="–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4102" name="Title 3"/>
          <p:cNvSpPr>
            <a:spLocks noGrp="1"/>
          </p:cNvSpPr>
          <p:nvPr>
            <p:ph type="ctrTitle" sz="quarter"/>
          </p:nvPr>
        </p:nvSpPr>
        <p:spPr>
          <a:xfrm>
            <a:off x="89016" y="1772816"/>
            <a:ext cx="4266960" cy="18722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200" dirty="0"/>
              <a:t>IPTV Over ICN</a:t>
            </a:r>
            <a:endParaRPr lang="el-GR" altLang="el-GR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7" name="Picture 3" descr="F:\zOPA_PRESENTATIONS\0_OPA_Presentations\Resources\Pictures-all\1000 + pics OPA\08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 bwMode="auto">
          <a:xfrm>
            <a:off x="4487798" y="-27384"/>
            <a:ext cx="465620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Subtitle 1"/>
          <p:cNvSpPr>
            <a:spLocks noGrp="1"/>
          </p:cNvSpPr>
          <p:nvPr>
            <p:ph type="subTitle" sz="quarter" idx="1"/>
          </p:nvPr>
        </p:nvSpPr>
        <p:spPr>
          <a:xfrm>
            <a:off x="4468755" y="4005064"/>
            <a:ext cx="4656138" cy="2520280"/>
          </a:xfrm>
        </p:spPr>
        <p:txBody>
          <a:bodyPr/>
          <a:lstStyle/>
          <a:p>
            <a:r>
              <a:rPr lang="en-US" sz="2800" u="sng" dirty="0">
                <a:solidFill>
                  <a:schemeClr val="tx2">
                    <a:lumMod val="95000"/>
                  </a:schemeClr>
                </a:solidFill>
              </a:rPr>
              <a:t>G. </a:t>
            </a:r>
            <a:r>
              <a:rPr lang="en-US" sz="2800" u="sng" dirty="0" err="1">
                <a:solidFill>
                  <a:schemeClr val="tx2">
                    <a:lumMod val="95000"/>
                  </a:schemeClr>
                </a:solidFill>
              </a:rPr>
              <a:t>Xylomenos</a:t>
            </a:r>
            <a:r>
              <a:rPr lang="en-US" sz="2800" dirty="0">
                <a:solidFill>
                  <a:schemeClr val="tx2">
                    <a:lumMod val="95000"/>
                  </a:schemeClr>
                </a:solidFill>
              </a:rPr>
              <a:t> , A. </a:t>
            </a:r>
            <a:r>
              <a:rPr lang="en-US" sz="2800" dirty="0" err="1">
                <a:solidFill>
                  <a:schemeClr val="tx2">
                    <a:lumMod val="95000"/>
                  </a:schemeClr>
                </a:solidFill>
              </a:rPr>
              <a:t>Phinikarides</a:t>
            </a:r>
            <a:endParaRPr lang="en-US" sz="2800" dirty="0">
              <a:solidFill>
                <a:schemeClr val="tx2">
                  <a:lumMod val="95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95000"/>
                  </a:schemeClr>
                </a:solidFill>
              </a:rPr>
              <a:t> I. </a:t>
            </a:r>
            <a:r>
              <a:rPr lang="en-US" sz="2800" dirty="0" err="1">
                <a:solidFill>
                  <a:schemeClr val="tx2">
                    <a:lumMod val="95000"/>
                  </a:schemeClr>
                </a:solidFill>
              </a:rPr>
              <a:t>Doumanis</a:t>
            </a:r>
            <a:r>
              <a:rPr lang="en-US" sz="2800" dirty="0">
                <a:solidFill>
                  <a:schemeClr val="tx2">
                    <a:lumMod val="95000"/>
                  </a:schemeClr>
                </a:solidFill>
              </a:rPr>
              <a:t>, X. </a:t>
            </a:r>
            <a:r>
              <a:rPr lang="en-US" sz="2800" dirty="0" err="1">
                <a:solidFill>
                  <a:schemeClr val="tx2">
                    <a:lumMod val="95000"/>
                  </a:schemeClr>
                </a:solidFill>
              </a:rPr>
              <a:t>Vasilakos</a:t>
            </a:r>
            <a:r>
              <a:rPr lang="en-US" sz="2800" dirty="0">
                <a:solidFill>
                  <a:schemeClr val="tx2">
                    <a:lumMod val="95000"/>
                  </a:schemeClr>
                </a:solidFill>
              </a:rPr>
              <a:t>, </a:t>
            </a:r>
          </a:p>
          <a:p>
            <a:r>
              <a:rPr lang="en-US" sz="2800" dirty="0">
                <a:solidFill>
                  <a:schemeClr val="tx2">
                    <a:lumMod val="95000"/>
                  </a:schemeClr>
                </a:solidFill>
              </a:rPr>
              <a:t>Y. Thomas, D. </a:t>
            </a:r>
            <a:r>
              <a:rPr lang="en-US" sz="2800" dirty="0" err="1">
                <a:solidFill>
                  <a:schemeClr val="tx2">
                    <a:lumMod val="95000"/>
                  </a:schemeClr>
                </a:solidFill>
              </a:rPr>
              <a:t>Trossen</a:t>
            </a:r>
            <a:r>
              <a:rPr lang="en-US" sz="2800" dirty="0">
                <a:solidFill>
                  <a:schemeClr val="tx2">
                    <a:lumMod val="95000"/>
                  </a:schemeClr>
                </a:solidFill>
              </a:rPr>
              <a:t>. </a:t>
            </a:r>
          </a:p>
          <a:p>
            <a:r>
              <a:rPr lang="en-US" sz="2800" dirty="0">
                <a:solidFill>
                  <a:schemeClr val="tx2">
                    <a:lumMod val="95000"/>
                  </a:schemeClr>
                </a:solidFill>
              </a:rPr>
              <a:t>M </a:t>
            </a:r>
            <a:r>
              <a:rPr lang="en-US" sz="2800" dirty="0" err="1">
                <a:solidFill>
                  <a:schemeClr val="tx2">
                    <a:lumMod val="95000"/>
                  </a:schemeClr>
                </a:solidFill>
              </a:rPr>
              <a:t>Georgiades</a:t>
            </a:r>
            <a:r>
              <a:rPr lang="en-US" sz="2800" dirty="0">
                <a:solidFill>
                  <a:schemeClr val="tx2">
                    <a:lumMod val="95000"/>
                  </a:schemeClr>
                </a:solidFill>
              </a:rPr>
              <a:t>, S. Porter</a:t>
            </a:r>
          </a:p>
          <a:p>
            <a:r>
              <a:rPr lang="en-US" altLang="el-GR" sz="2800" dirty="0">
                <a:solidFill>
                  <a:schemeClr val="tx2">
                    <a:lumMod val="95000"/>
                  </a:schemeClr>
                </a:solidFill>
              </a:rPr>
              <a:t>Packet Video 2018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2" y="404664"/>
            <a:ext cx="365045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2349" y="4060676"/>
            <a:ext cx="2609850" cy="179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Multicast vs. POINT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a link fails?</a:t>
            </a:r>
          </a:p>
          <a:p>
            <a:r>
              <a:rPr lang="en-US" dirty="0"/>
              <a:t>Regular IPTV: re-learn everything (slow)</a:t>
            </a:r>
          </a:p>
          <a:p>
            <a:pPr lvl="1"/>
            <a:r>
              <a:rPr lang="en-US" dirty="0"/>
              <a:t>Switch to new spanning tree</a:t>
            </a:r>
          </a:p>
          <a:p>
            <a:pPr lvl="1"/>
            <a:r>
              <a:rPr lang="en-US" dirty="0"/>
              <a:t>Learn new paths to sources and receivers</a:t>
            </a:r>
          </a:p>
          <a:p>
            <a:r>
              <a:rPr lang="en-US" dirty="0"/>
              <a:t>POINT IPTV: switch paths (fast)</a:t>
            </a:r>
          </a:p>
          <a:p>
            <a:pPr lvl="1"/>
            <a:r>
              <a:rPr lang="en-US" dirty="0"/>
              <a:t>SDN switches use path from failover group</a:t>
            </a:r>
          </a:p>
          <a:p>
            <a:pPr lvl="1"/>
            <a:r>
              <a:rPr lang="en-US" dirty="0"/>
              <a:t>New paths can be used later by NAPs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2502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POINT Trial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060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closed trial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Took place at </a:t>
            </a:r>
            <a:r>
              <a:rPr lang="en-US" dirty="0" err="1"/>
              <a:t>PrimeTel</a:t>
            </a:r>
            <a:r>
              <a:rPr lang="en-US" dirty="0"/>
              <a:t> in Cyprus</a:t>
            </a:r>
          </a:p>
          <a:p>
            <a:pPr lvl="1"/>
            <a:r>
              <a:rPr lang="en-US" dirty="0"/>
              <a:t>Actual network with IP and POINT side by side</a:t>
            </a:r>
          </a:p>
          <a:p>
            <a:pPr lvl="1"/>
            <a:r>
              <a:rPr lang="en-US" dirty="0"/>
              <a:t>Content from production video servers</a:t>
            </a:r>
          </a:p>
          <a:p>
            <a:pPr lvl="1"/>
            <a:r>
              <a:rPr lang="en-US" dirty="0"/>
              <a:t>Regular STBs and TVs in </a:t>
            </a:r>
            <a:r>
              <a:rPr lang="en-US" dirty="0" err="1"/>
              <a:t>PrimeTel’s</a:t>
            </a:r>
            <a:r>
              <a:rPr lang="en-US" dirty="0"/>
              <a:t> HQ</a:t>
            </a:r>
          </a:p>
          <a:p>
            <a:pPr lvl="1"/>
            <a:r>
              <a:rPr lang="en-US" dirty="0"/>
              <a:t>Volunteer users watched videos</a:t>
            </a:r>
          </a:p>
          <a:p>
            <a:pPr lvl="1"/>
            <a:r>
              <a:rPr lang="en-US" dirty="0"/>
              <a:t>Links failed and were replaced while viewing</a:t>
            </a:r>
          </a:p>
          <a:p>
            <a:pPr lvl="1"/>
            <a:r>
              <a:rPr lang="en-US" dirty="0"/>
              <a:t>Questionnaires and interviews to assess </a:t>
            </a:r>
            <a:r>
              <a:rPr lang="en-US" dirty="0" err="1"/>
              <a:t>QoE</a:t>
            </a:r>
            <a:endParaRPr lang="en-US" dirty="0"/>
          </a:p>
          <a:p>
            <a:pPr lvl="1"/>
            <a:r>
              <a:rPr lang="en-US" dirty="0" err="1"/>
              <a:t>QoS</a:t>
            </a:r>
            <a:r>
              <a:rPr lang="en-US" dirty="0"/>
              <a:t> monitored throughout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950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network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06C72-7C26-4369-BBDA-6DBE7A4984A4}" type="slidenum">
              <a:rPr lang="el-GR" altLang="el-GR" smtClean="0"/>
              <a:pPr>
                <a:defRPr/>
              </a:pPr>
              <a:t>13</a:t>
            </a:fld>
            <a:endParaRPr lang="el-GR" alt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43061"/>
            <a:ext cx="7522369" cy="44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93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QoS</a:t>
            </a:r>
            <a:r>
              <a:rPr lang="en-US" dirty="0"/>
              <a:t> evaluation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4511046"/>
            <a:ext cx="3322712" cy="1296144"/>
          </a:xfrm>
        </p:spPr>
        <p:txBody>
          <a:bodyPr/>
          <a:lstStyle/>
          <a:p>
            <a:r>
              <a:rPr lang="en-US" dirty="0"/>
              <a:t>Primary link failover (POINT)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06C72-7C26-4369-BBDA-6DBE7A4984A4}" type="slidenum">
              <a:rPr lang="el-GR" altLang="el-GR" smtClean="0"/>
              <a:pPr>
                <a:defRPr/>
              </a:pPr>
              <a:t>14</a:t>
            </a:fld>
            <a:endParaRPr lang="el-GR" altLang="el-G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954307"/>
              </p:ext>
            </p:extLst>
          </p:nvPr>
        </p:nvGraphicFramePr>
        <p:xfrm>
          <a:off x="179512" y="1700808"/>
          <a:ext cx="5362575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3" imgW="5362409" imgH="2238300" progId="AcroExch.Document.7">
                  <p:embed/>
                </p:oleObj>
              </mc:Choice>
              <mc:Fallback>
                <p:oleObj name="Acrobat Document" r:id="rId3" imgW="5362409" imgH="2238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700808"/>
                        <a:ext cx="5362575" cy="223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06550"/>
              </p:ext>
            </p:extLst>
          </p:nvPr>
        </p:nvGraphicFramePr>
        <p:xfrm>
          <a:off x="3491880" y="4006850"/>
          <a:ext cx="5362575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5" imgW="5362409" imgH="2238300" progId="AcroExch.Document.7">
                  <p:embed/>
                </p:oleObj>
              </mc:Choice>
              <mc:Fallback>
                <p:oleObj name="Acrobat Document" r:id="rId5" imgW="5362409" imgH="2238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0" y="4006850"/>
                        <a:ext cx="5362575" cy="223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558356" y="2028801"/>
            <a:ext cx="312844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rgbClr val="16161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charset="0"/>
              <a:buChar char="–"/>
              <a:defRPr sz="28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charset="0"/>
              <a:buChar char="–"/>
              <a:defRPr sz="20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kern="0" dirty="0"/>
              <a:t>Primary ink failover (IP)</a:t>
            </a:r>
            <a:endParaRPr lang="el-GR" kern="0" dirty="0"/>
          </a:p>
        </p:txBody>
      </p:sp>
    </p:spTree>
    <p:extLst>
      <p:ext uri="{BB962C8B-B14F-4D97-AF65-F5344CB8AC3E}">
        <p14:creationId xmlns:p14="http://schemas.microsoft.com/office/powerpoint/2010/main" val="415901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QoE</a:t>
            </a:r>
            <a:r>
              <a:rPr lang="en-US" dirty="0"/>
              <a:t> evaluation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Adapted </a:t>
            </a:r>
            <a:r>
              <a:rPr lang="en-US" dirty="0" err="1"/>
              <a:t>i-QoE</a:t>
            </a:r>
            <a:r>
              <a:rPr lang="en-US" dirty="0"/>
              <a:t> questionnaire</a:t>
            </a:r>
          </a:p>
          <a:p>
            <a:pPr lvl="1"/>
            <a:r>
              <a:rPr lang="en-US" dirty="0"/>
              <a:t>Perception of video with IP vs. POINT</a:t>
            </a:r>
          </a:p>
          <a:p>
            <a:pPr lvl="2"/>
            <a:r>
              <a:rPr lang="en-US" dirty="0"/>
              <a:t>Viewers watched a set of videos</a:t>
            </a:r>
          </a:p>
          <a:p>
            <a:pPr lvl="2"/>
            <a:r>
              <a:rPr lang="en-US" dirty="0"/>
              <a:t>No idea which network was used when</a:t>
            </a:r>
          </a:p>
          <a:p>
            <a:pPr lvl="1"/>
            <a:r>
              <a:rPr lang="en-US" dirty="0"/>
              <a:t>Q. 18: “Did you perceive any visual impairments in the video?” </a:t>
            </a:r>
          </a:p>
          <a:p>
            <a:pPr lvl="1"/>
            <a:r>
              <a:rPr lang="en-US" dirty="0"/>
              <a:t>Statistical analysis indicates POINT was better</a:t>
            </a:r>
          </a:p>
          <a:p>
            <a:pPr lvl="2"/>
            <a:r>
              <a:rPr lang="en-US" dirty="0"/>
              <a:t>4.35 (</a:t>
            </a:r>
            <a:r>
              <a:rPr lang="en-US" dirty="0" err="1"/>
              <a:t>StDev</a:t>
            </a:r>
            <a:r>
              <a:rPr lang="en-US" dirty="0"/>
              <a:t> 0.81) vs. 2.00 (</a:t>
            </a:r>
            <a:r>
              <a:rPr lang="en-US" dirty="0" err="1"/>
              <a:t>StDev</a:t>
            </a:r>
            <a:r>
              <a:rPr lang="en-US" dirty="0"/>
              <a:t> 1.31) on 5-point scale</a:t>
            </a:r>
          </a:p>
        </p:txBody>
      </p:sp>
    </p:spTree>
    <p:extLst>
      <p:ext uri="{BB962C8B-B14F-4D97-AF65-F5344CB8AC3E}">
        <p14:creationId xmlns:p14="http://schemas.microsoft.com/office/powerpoint/2010/main" val="1091531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EEG measurements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451485"/>
            <a:ext cx="8229600" cy="1568316"/>
          </a:xfrm>
        </p:spPr>
        <p:txBody>
          <a:bodyPr/>
          <a:lstStyle/>
          <a:p>
            <a:r>
              <a:rPr lang="en-US" dirty="0"/>
              <a:t>Brain activity while watching video</a:t>
            </a:r>
          </a:p>
          <a:p>
            <a:pPr lvl="1"/>
            <a:r>
              <a:rPr lang="en-US" dirty="0"/>
              <a:t>Sample output with IP network</a:t>
            </a:r>
          </a:p>
          <a:p>
            <a:pPr lvl="1"/>
            <a:r>
              <a:rPr lang="en-US" dirty="0"/>
              <a:t>Frustration grows when link is disrupted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06C72-7C26-4369-BBDA-6DBE7A4984A4}" type="slidenum">
              <a:rPr lang="el-GR" altLang="el-GR" smtClean="0"/>
              <a:pPr>
                <a:defRPr/>
              </a:pPr>
              <a:t>16</a:t>
            </a:fld>
            <a:endParaRPr lang="el-GR" alt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4" y="1580242"/>
            <a:ext cx="6736080" cy="281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6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3190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came out of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is first ICN project to hold trials</a:t>
            </a:r>
          </a:p>
          <a:p>
            <a:pPr lvl="1"/>
            <a:r>
              <a:rPr lang="en-US" dirty="0"/>
              <a:t>Closed: at </a:t>
            </a:r>
            <a:r>
              <a:rPr lang="en-US" dirty="0" err="1"/>
              <a:t>PrimeTel</a:t>
            </a:r>
            <a:r>
              <a:rPr lang="en-US" dirty="0"/>
              <a:t> HQ with </a:t>
            </a:r>
            <a:r>
              <a:rPr lang="en-US" dirty="0" err="1"/>
              <a:t>QoE</a:t>
            </a:r>
            <a:r>
              <a:rPr lang="en-US" dirty="0"/>
              <a:t> evaluation</a:t>
            </a:r>
          </a:p>
          <a:p>
            <a:pPr lvl="1"/>
            <a:r>
              <a:rPr lang="en-US" dirty="0"/>
              <a:t>Open: ran for weeks but with fewer </a:t>
            </a:r>
            <a:r>
              <a:rPr lang="en-US" dirty="0" err="1"/>
              <a:t>QoE</a:t>
            </a:r>
            <a:r>
              <a:rPr lang="en-US" dirty="0"/>
              <a:t> data</a:t>
            </a:r>
          </a:p>
          <a:p>
            <a:r>
              <a:rPr lang="en-US" dirty="0"/>
              <a:t>Will POINT replace IP for IPTV?</a:t>
            </a:r>
          </a:p>
          <a:p>
            <a:pPr lvl="1"/>
            <a:r>
              <a:rPr lang="en-US" dirty="0"/>
              <a:t>Performance-wise, no! Availability-wise, maybe.</a:t>
            </a:r>
          </a:p>
          <a:p>
            <a:pPr lvl="1"/>
            <a:r>
              <a:rPr lang="en-US" dirty="0"/>
              <a:t>POINT shifted its focus to adaptive streaming</a:t>
            </a:r>
          </a:p>
          <a:p>
            <a:pPr lvl="2"/>
            <a:r>
              <a:rPr lang="en-US" dirty="0"/>
              <a:t>Goal: make DASH cheap enough for live TV</a:t>
            </a:r>
          </a:p>
          <a:p>
            <a:pPr lvl="2"/>
            <a:r>
              <a:rPr lang="en-US" dirty="0"/>
              <a:t>But, that is a different paper…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18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15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l-GR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xgeorge@aueb.gr</a:t>
            </a:r>
            <a:endParaRPr lang="el-GR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4739005"/>
            <a:ext cx="2609850" cy="179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40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146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195"/>
            <a:ext cx="8064896" cy="1384300"/>
          </a:xfrm>
        </p:spPr>
        <p:txBody>
          <a:bodyPr/>
          <a:lstStyle/>
          <a:p>
            <a:r>
              <a:rPr lang="en-US" dirty="0"/>
              <a:t>What is POINT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ICN to the real world</a:t>
            </a:r>
          </a:p>
          <a:p>
            <a:pPr lvl="1"/>
            <a:r>
              <a:rPr lang="en-US" dirty="0"/>
              <a:t>Individual ISP uses POINT for its core network</a:t>
            </a:r>
          </a:p>
          <a:p>
            <a:pPr lvl="1"/>
            <a:r>
              <a:rPr lang="en-US" dirty="0"/>
              <a:t>Optimization of specific services (incl. video)</a:t>
            </a:r>
          </a:p>
          <a:p>
            <a:r>
              <a:rPr lang="en-US" dirty="0"/>
              <a:t>The POINT trials</a:t>
            </a:r>
          </a:p>
          <a:p>
            <a:pPr lvl="1"/>
            <a:r>
              <a:rPr lang="en-US" dirty="0"/>
              <a:t>Using real network, content and users</a:t>
            </a:r>
          </a:p>
          <a:p>
            <a:pPr lvl="1"/>
            <a:r>
              <a:rPr lang="en-US" dirty="0"/>
              <a:t>Tested both IPTV and HLS services</a:t>
            </a:r>
          </a:p>
          <a:p>
            <a:pPr lvl="2"/>
            <a:r>
              <a:rPr lang="en-US" dirty="0"/>
              <a:t>Focusing here on IPTV over IP Multicast</a:t>
            </a:r>
          </a:p>
          <a:p>
            <a:pPr lvl="2"/>
            <a:r>
              <a:rPr lang="en-US" dirty="0"/>
              <a:t>IGMP Snooping replaced with SDN switches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2968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Concepts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500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75" y="1556792"/>
            <a:ext cx="5262523" cy="39310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POINT concept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718592"/>
          </a:xfrm>
        </p:spPr>
        <p:txBody>
          <a:bodyPr/>
          <a:lstStyle/>
          <a:p>
            <a:r>
              <a:rPr lang="en-US" dirty="0"/>
              <a:t>ICN core serving IP traffic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833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novelties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Plain SDN switches used</a:t>
            </a:r>
          </a:p>
          <a:p>
            <a:pPr lvl="1"/>
            <a:r>
              <a:rPr lang="en-US" dirty="0"/>
              <a:t>ODL controller app maps POINT to SDN</a:t>
            </a:r>
          </a:p>
          <a:p>
            <a:r>
              <a:rPr lang="en-US" dirty="0"/>
              <a:t>Network Access Points (NAPs) at edges</a:t>
            </a:r>
          </a:p>
          <a:p>
            <a:pPr lvl="1"/>
            <a:r>
              <a:rPr lang="en-US" dirty="0"/>
              <a:t>Traffic conversion from/to IP</a:t>
            </a:r>
          </a:p>
          <a:p>
            <a:r>
              <a:rPr lang="en-US" dirty="0"/>
              <a:t>Source routing between NAPs</a:t>
            </a:r>
          </a:p>
          <a:p>
            <a:pPr lvl="1"/>
            <a:r>
              <a:rPr lang="en-US" dirty="0" err="1"/>
              <a:t>Bitfield</a:t>
            </a:r>
            <a:r>
              <a:rPr lang="en-US" dirty="0"/>
              <a:t>-based forwarding, native multicast</a:t>
            </a:r>
          </a:p>
          <a:p>
            <a:pPr lvl="1"/>
            <a:r>
              <a:rPr lang="en-US" dirty="0"/>
              <a:t>Multicast path created by </a:t>
            </a:r>
            <a:r>
              <a:rPr lang="en-US" dirty="0" err="1"/>
              <a:t>ORing</a:t>
            </a:r>
            <a:r>
              <a:rPr lang="en-US" dirty="0"/>
              <a:t> unicast paths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85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IPTV and POINT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411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IPTV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0432"/>
            <a:ext cx="8229600" cy="2669367"/>
          </a:xfrm>
        </p:spPr>
        <p:txBody>
          <a:bodyPr/>
          <a:lstStyle/>
          <a:p>
            <a:r>
              <a:rPr lang="en-US" dirty="0"/>
              <a:t>PIM in core, IGMP in metro and access</a:t>
            </a:r>
          </a:p>
          <a:p>
            <a:r>
              <a:rPr lang="en-US" dirty="0" err="1"/>
              <a:t>Stateful</a:t>
            </a:r>
            <a:r>
              <a:rPr lang="en-US" dirty="0"/>
              <a:t> IGMP snooping switches</a:t>
            </a:r>
          </a:p>
          <a:p>
            <a:pPr lvl="1"/>
            <a:r>
              <a:rPr lang="en-US" dirty="0"/>
              <a:t>Peek inside IGMP traffic</a:t>
            </a:r>
          </a:p>
          <a:p>
            <a:pPr lvl="1"/>
            <a:r>
              <a:rPr lang="en-US" dirty="0"/>
              <a:t>Learn where streams come from</a:t>
            </a:r>
          </a:p>
          <a:p>
            <a:pPr lvl="1"/>
            <a:r>
              <a:rPr lang="en-US" dirty="0"/>
              <a:t>Learn where streams should go to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06C72-7C26-4369-BBDA-6DBE7A4984A4}" type="slidenum">
              <a:rPr lang="el-GR" altLang="el-GR" smtClean="0"/>
              <a:pPr>
                <a:defRPr/>
              </a:pPr>
              <a:t>8</a:t>
            </a:fld>
            <a:endParaRPr lang="el-GR" alt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79575"/>
            <a:ext cx="5303081" cy="151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9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IPTV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Transparent mapping of IP datagrams to ICN</a:t>
            </a:r>
          </a:p>
          <a:p>
            <a:pPr lvl="1"/>
            <a:r>
              <a:rPr lang="en-US" dirty="0"/>
              <a:t>Each IP Multicast group mapped to two channels</a:t>
            </a:r>
          </a:p>
          <a:p>
            <a:pPr lvl="1"/>
            <a:r>
              <a:rPr lang="en-US" dirty="0"/>
              <a:t>One named channel for control messages</a:t>
            </a:r>
            <a:endParaRPr lang="el-GR" dirty="0"/>
          </a:p>
          <a:p>
            <a:pPr lvl="2"/>
            <a:r>
              <a:rPr lang="en-US" dirty="0"/>
              <a:t>Sender-side NAP subscribes to control channel</a:t>
            </a:r>
          </a:p>
          <a:p>
            <a:pPr lvl="2"/>
            <a:r>
              <a:rPr lang="en-US" dirty="0"/>
              <a:t>Client-side NAPs publish control messages</a:t>
            </a:r>
          </a:p>
          <a:p>
            <a:pPr lvl="1"/>
            <a:r>
              <a:rPr lang="en-US" dirty="0"/>
              <a:t>One named channel for data messages</a:t>
            </a:r>
          </a:p>
          <a:p>
            <a:pPr lvl="2"/>
            <a:r>
              <a:rPr lang="en-US" dirty="0"/>
              <a:t>Client-side NAPs subscribe to data channel</a:t>
            </a:r>
          </a:p>
          <a:p>
            <a:pPr lvl="2"/>
            <a:r>
              <a:rPr lang="en-US" dirty="0"/>
              <a:t>Sender-side NAP publishes to data channel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6C72-7C26-4369-BBDA-6DBE7A4984A4}" type="slidenum">
              <a:rPr lang="el-GR" altLang="el-GR" smtClean="0"/>
              <a:pPr/>
              <a:t>9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468542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9/9/2014 7:55:23 μμ"/>
</p:tagLst>
</file>

<file path=ppt/theme/theme1.xml><?xml version="1.0" encoding="utf-8"?>
<a:theme xmlns:a="http://schemas.openxmlformats.org/drawingml/2006/main" name="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E3B25AAB-DBCE-4DDA-A03A-58AC7BAF9F9E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2044</TotalTime>
  <Words>525</Words>
  <Application>Microsoft Macintosh PowerPoint</Application>
  <PresentationFormat>On-screen Show (4:3)</PresentationFormat>
  <Paragraphs>99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Wingdings</vt:lpstr>
      <vt:lpstr>Ωκεανός</vt:lpstr>
      <vt:lpstr>Acrobat Document</vt:lpstr>
      <vt:lpstr>IPTV Over ICN</vt:lpstr>
      <vt:lpstr>Motivation</vt:lpstr>
      <vt:lpstr>What is POINT about?</vt:lpstr>
      <vt:lpstr>POINT Concepts</vt:lpstr>
      <vt:lpstr>The POINT concept</vt:lpstr>
      <vt:lpstr>POINT novelties</vt:lpstr>
      <vt:lpstr>IPTV and POINT</vt:lpstr>
      <vt:lpstr>Regular IPTV</vt:lpstr>
      <vt:lpstr>POINT IPTV</vt:lpstr>
      <vt:lpstr>IP Multicast vs. POINT</vt:lpstr>
      <vt:lpstr>The POINT Trial</vt:lpstr>
      <vt:lpstr>The closed trial</vt:lpstr>
      <vt:lpstr>Trial network</vt:lpstr>
      <vt:lpstr>QoS evaluation</vt:lpstr>
      <vt:lpstr>QoE evaluation</vt:lpstr>
      <vt:lpstr>EEG measurements</vt:lpstr>
      <vt:lpstr>CONCLUSION</vt:lpstr>
      <vt:lpstr>What came out of this?</vt:lpstr>
      <vt:lpstr>Thank you</vt:lpstr>
    </vt:vector>
  </TitlesOfParts>
  <Company>Οικονομικό Πανεπιστήμιο Αθηνών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PURSUIT to POINT</dc:title>
  <dc:creator>George Xylomenos</dc:creator>
  <cp:lastModifiedBy>George Xylomenos</cp:lastModifiedBy>
  <cp:revision>103</cp:revision>
  <dcterms:created xsi:type="dcterms:W3CDTF">2013-04-17T07:05:36Z</dcterms:created>
  <dcterms:modified xsi:type="dcterms:W3CDTF">2018-06-12T15:11:18Z</dcterms:modified>
</cp:coreProperties>
</file>